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FD2"/>
    <a:srgbClr val="92D050"/>
    <a:srgbClr val="FCFFB0"/>
    <a:srgbClr val="FF0000"/>
    <a:srgbClr val="FFFFFF"/>
    <a:srgbClr val="00B0F0"/>
    <a:srgbClr val="FCFF7A"/>
    <a:srgbClr val="F7F600"/>
    <a:srgbClr val="FCC111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間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 autoAdjust="0"/>
    <p:restoredTop sz="96949" autoAdjust="0"/>
  </p:normalViewPr>
  <p:slideViewPr>
    <p:cSldViewPr snapToGrid="0" snapToObjects="1">
      <p:cViewPr varScale="1">
        <p:scale>
          <a:sx n="133" d="100"/>
          <a:sy n="133" d="100"/>
        </p:scale>
        <p:origin x="68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387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32856-D043-2B4E-B1EB-3A6FC8FDE185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D907F-9121-944E-BD24-3D49A0FB1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8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53A61-2DC6-5942-93CA-1D8EA9025F05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18FBE-3F2A-B347-ACAC-9E0DE42B3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9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>
            <a:extLst>
              <a:ext uri="{FF2B5EF4-FFF2-40B4-BE49-F238E27FC236}">
                <a16:creationId xmlns:a16="http://schemas.microsoft.com/office/drawing/2014/main" id="{B1D29888-CD36-044C-B68F-CB5ED43FA9D9}"/>
              </a:ext>
            </a:extLst>
          </p:cNvPr>
          <p:cNvSpPr/>
          <p:nvPr userDrawn="1"/>
        </p:nvSpPr>
        <p:spPr>
          <a:xfrm rot="21309252">
            <a:off x="1154412" y="1475101"/>
            <a:ext cx="11029912" cy="648459"/>
          </a:xfrm>
          <a:custGeom>
            <a:avLst/>
            <a:gdLst>
              <a:gd name="connsiteX0" fmla="*/ 0 w 9759326"/>
              <a:gd name="connsiteY0" fmla="*/ 604803 h 604803"/>
              <a:gd name="connsiteX1" fmla="*/ 0 w 9759326"/>
              <a:gd name="connsiteY1" fmla="*/ 0 h 604803"/>
              <a:gd name="connsiteX2" fmla="*/ 9759326 w 9759326"/>
              <a:gd name="connsiteY2" fmla="*/ 604803 h 604803"/>
              <a:gd name="connsiteX3" fmla="*/ 0 w 9759326"/>
              <a:gd name="connsiteY3" fmla="*/ 604803 h 604803"/>
              <a:gd name="connsiteX0" fmla="*/ 1690080 w 11449406"/>
              <a:gd name="connsiteY0" fmla="*/ 757833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1690080 w 11449406"/>
              <a:gd name="connsiteY3" fmla="*/ 757833 h 757833"/>
              <a:gd name="connsiteX0" fmla="*/ 3741367 w 11449406"/>
              <a:gd name="connsiteY0" fmla="*/ 1348695 h 1348695"/>
              <a:gd name="connsiteX1" fmla="*/ 0 w 11449406"/>
              <a:gd name="connsiteY1" fmla="*/ 0 h 1348695"/>
              <a:gd name="connsiteX2" fmla="*/ 11449406 w 11449406"/>
              <a:gd name="connsiteY2" fmla="*/ 757833 h 1348695"/>
              <a:gd name="connsiteX3" fmla="*/ 3741367 w 11449406"/>
              <a:gd name="connsiteY3" fmla="*/ 1348695 h 1348695"/>
              <a:gd name="connsiteX0" fmla="*/ 2714404 w 11449406"/>
              <a:gd name="connsiteY0" fmla="*/ 736306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2714404 w 11449406"/>
              <a:gd name="connsiteY3" fmla="*/ 736306 h 757833"/>
              <a:gd name="connsiteX0" fmla="*/ 2418416 w 11449406"/>
              <a:gd name="connsiteY0" fmla="*/ 826774 h 826774"/>
              <a:gd name="connsiteX1" fmla="*/ 0 w 11449406"/>
              <a:gd name="connsiteY1" fmla="*/ 0 h 826774"/>
              <a:gd name="connsiteX2" fmla="*/ 11449406 w 11449406"/>
              <a:gd name="connsiteY2" fmla="*/ 757833 h 826774"/>
              <a:gd name="connsiteX3" fmla="*/ 2418416 w 11449406"/>
              <a:gd name="connsiteY3" fmla="*/ 826774 h 826774"/>
              <a:gd name="connsiteX0" fmla="*/ 2418416 w 11440399"/>
              <a:gd name="connsiteY0" fmla="*/ 826774 h 826774"/>
              <a:gd name="connsiteX1" fmla="*/ 0 w 11440399"/>
              <a:gd name="connsiteY1" fmla="*/ 0 h 826774"/>
              <a:gd name="connsiteX2" fmla="*/ 11440399 w 11440399"/>
              <a:gd name="connsiteY2" fmla="*/ 276522 h 826774"/>
              <a:gd name="connsiteX3" fmla="*/ 2418416 w 11440399"/>
              <a:gd name="connsiteY3" fmla="*/ 826774 h 826774"/>
              <a:gd name="connsiteX0" fmla="*/ 3069020 w 11440399"/>
              <a:gd name="connsiteY0" fmla="*/ 764628 h 764628"/>
              <a:gd name="connsiteX1" fmla="*/ 0 w 11440399"/>
              <a:gd name="connsiteY1" fmla="*/ 0 h 764628"/>
              <a:gd name="connsiteX2" fmla="*/ 11440399 w 11440399"/>
              <a:gd name="connsiteY2" fmla="*/ 276522 h 764628"/>
              <a:gd name="connsiteX3" fmla="*/ 3069020 w 11440399"/>
              <a:gd name="connsiteY3" fmla="*/ 764628 h 764628"/>
              <a:gd name="connsiteX0" fmla="*/ 3108761 w 11440399"/>
              <a:gd name="connsiteY0" fmla="*/ 493012 h 493012"/>
              <a:gd name="connsiteX1" fmla="*/ 0 w 11440399"/>
              <a:gd name="connsiteY1" fmla="*/ 0 h 493012"/>
              <a:gd name="connsiteX2" fmla="*/ 11440399 w 11440399"/>
              <a:gd name="connsiteY2" fmla="*/ 276522 h 493012"/>
              <a:gd name="connsiteX3" fmla="*/ 3108761 w 11440399"/>
              <a:gd name="connsiteY3" fmla="*/ 493012 h 493012"/>
              <a:gd name="connsiteX0" fmla="*/ 3315079 w 11440399"/>
              <a:gd name="connsiteY0" fmla="*/ 1738883 h 1738883"/>
              <a:gd name="connsiteX1" fmla="*/ 0 w 11440399"/>
              <a:gd name="connsiteY1" fmla="*/ 0 h 1738883"/>
              <a:gd name="connsiteX2" fmla="*/ 11440399 w 11440399"/>
              <a:gd name="connsiteY2" fmla="*/ 276522 h 1738883"/>
              <a:gd name="connsiteX3" fmla="*/ 3315079 w 11440399"/>
              <a:gd name="connsiteY3" fmla="*/ 1738883 h 17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40399" h="1738883">
                <a:moveTo>
                  <a:pt x="3315079" y="1738883"/>
                </a:moveTo>
                <a:lnTo>
                  <a:pt x="0" y="0"/>
                </a:lnTo>
                <a:lnTo>
                  <a:pt x="11440399" y="276522"/>
                </a:lnTo>
                <a:lnTo>
                  <a:pt x="3315079" y="1738883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lumMod val="90000"/>
                  <a:lumOff val="10000"/>
                  <a:alpha val="80000"/>
                </a:srgbClr>
              </a:gs>
              <a:gs pos="100000">
                <a:srgbClr val="92D050">
                  <a:lumMod val="63000"/>
                  <a:lumOff val="37000"/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712583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5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33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08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8789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角三角形 6">
            <a:extLst>
              <a:ext uri="{FF2B5EF4-FFF2-40B4-BE49-F238E27FC236}">
                <a16:creationId xmlns:a16="http://schemas.microsoft.com/office/drawing/2014/main" id="{37C278F5-CC3E-6A4A-B0C0-F9E9EF6C17DB}"/>
              </a:ext>
            </a:extLst>
          </p:cNvPr>
          <p:cNvSpPr/>
          <p:nvPr userDrawn="1"/>
        </p:nvSpPr>
        <p:spPr>
          <a:xfrm rot="21433354">
            <a:off x="64283" y="614253"/>
            <a:ext cx="8951515" cy="326087"/>
          </a:xfrm>
          <a:custGeom>
            <a:avLst/>
            <a:gdLst>
              <a:gd name="connsiteX0" fmla="*/ 0 w 9759326"/>
              <a:gd name="connsiteY0" fmla="*/ 604803 h 604803"/>
              <a:gd name="connsiteX1" fmla="*/ 0 w 9759326"/>
              <a:gd name="connsiteY1" fmla="*/ 0 h 604803"/>
              <a:gd name="connsiteX2" fmla="*/ 9759326 w 9759326"/>
              <a:gd name="connsiteY2" fmla="*/ 604803 h 604803"/>
              <a:gd name="connsiteX3" fmla="*/ 0 w 9759326"/>
              <a:gd name="connsiteY3" fmla="*/ 604803 h 604803"/>
              <a:gd name="connsiteX0" fmla="*/ 1690080 w 11449406"/>
              <a:gd name="connsiteY0" fmla="*/ 757833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1690080 w 11449406"/>
              <a:gd name="connsiteY3" fmla="*/ 757833 h 757833"/>
              <a:gd name="connsiteX0" fmla="*/ 3741367 w 11449406"/>
              <a:gd name="connsiteY0" fmla="*/ 1348695 h 1348695"/>
              <a:gd name="connsiteX1" fmla="*/ 0 w 11449406"/>
              <a:gd name="connsiteY1" fmla="*/ 0 h 1348695"/>
              <a:gd name="connsiteX2" fmla="*/ 11449406 w 11449406"/>
              <a:gd name="connsiteY2" fmla="*/ 757833 h 1348695"/>
              <a:gd name="connsiteX3" fmla="*/ 3741367 w 11449406"/>
              <a:gd name="connsiteY3" fmla="*/ 1348695 h 1348695"/>
              <a:gd name="connsiteX0" fmla="*/ 2714404 w 11449406"/>
              <a:gd name="connsiteY0" fmla="*/ 736306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2714404 w 11449406"/>
              <a:gd name="connsiteY3" fmla="*/ 736306 h 757833"/>
              <a:gd name="connsiteX0" fmla="*/ 2418416 w 11449406"/>
              <a:gd name="connsiteY0" fmla="*/ 826774 h 826774"/>
              <a:gd name="connsiteX1" fmla="*/ 0 w 11449406"/>
              <a:gd name="connsiteY1" fmla="*/ 0 h 826774"/>
              <a:gd name="connsiteX2" fmla="*/ 11449406 w 11449406"/>
              <a:gd name="connsiteY2" fmla="*/ 757833 h 826774"/>
              <a:gd name="connsiteX3" fmla="*/ 2418416 w 11449406"/>
              <a:gd name="connsiteY3" fmla="*/ 826774 h 826774"/>
              <a:gd name="connsiteX0" fmla="*/ 2418416 w 11440399"/>
              <a:gd name="connsiteY0" fmla="*/ 826774 h 826774"/>
              <a:gd name="connsiteX1" fmla="*/ 0 w 11440399"/>
              <a:gd name="connsiteY1" fmla="*/ 0 h 826774"/>
              <a:gd name="connsiteX2" fmla="*/ 11440399 w 11440399"/>
              <a:gd name="connsiteY2" fmla="*/ 276522 h 826774"/>
              <a:gd name="connsiteX3" fmla="*/ 2418416 w 11440399"/>
              <a:gd name="connsiteY3" fmla="*/ 826774 h 826774"/>
              <a:gd name="connsiteX0" fmla="*/ 3069020 w 11440399"/>
              <a:gd name="connsiteY0" fmla="*/ 764628 h 764628"/>
              <a:gd name="connsiteX1" fmla="*/ 0 w 11440399"/>
              <a:gd name="connsiteY1" fmla="*/ 0 h 764628"/>
              <a:gd name="connsiteX2" fmla="*/ 11440399 w 11440399"/>
              <a:gd name="connsiteY2" fmla="*/ 276522 h 764628"/>
              <a:gd name="connsiteX3" fmla="*/ 3069020 w 11440399"/>
              <a:gd name="connsiteY3" fmla="*/ 764628 h 764628"/>
              <a:gd name="connsiteX0" fmla="*/ 3108761 w 11440399"/>
              <a:gd name="connsiteY0" fmla="*/ 493012 h 493012"/>
              <a:gd name="connsiteX1" fmla="*/ 0 w 11440399"/>
              <a:gd name="connsiteY1" fmla="*/ 0 h 493012"/>
              <a:gd name="connsiteX2" fmla="*/ 11440399 w 11440399"/>
              <a:gd name="connsiteY2" fmla="*/ 276522 h 493012"/>
              <a:gd name="connsiteX3" fmla="*/ 3108761 w 11440399"/>
              <a:gd name="connsiteY3" fmla="*/ 493012 h 493012"/>
              <a:gd name="connsiteX0" fmla="*/ 3315079 w 11440399"/>
              <a:gd name="connsiteY0" fmla="*/ 1738883 h 1738883"/>
              <a:gd name="connsiteX1" fmla="*/ 0 w 11440399"/>
              <a:gd name="connsiteY1" fmla="*/ 0 h 1738883"/>
              <a:gd name="connsiteX2" fmla="*/ 11440399 w 11440399"/>
              <a:gd name="connsiteY2" fmla="*/ 276522 h 1738883"/>
              <a:gd name="connsiteX3" fmla="*/ 3315079 w 11440399"/>
              <a:gd name="connsiteY3" fmla="*/ 1738883 h 1738883"/>
              <a:gd name="connsiteX0" fmla="*/ 2156705 w 11440399"/>
              <a:gd name="connsiteY0" fmla="*/ 1075569 h 1075569"/>
              <a:gd name="connsiteX1" fmla="*/ 0 w 11440399"/>
              <a:gd name="connsiteY1" fmla="*/ 0 h 1075569"/>
              <a:gd name="connsiteX2" fmla="*/ 11440399 w 11440399"/>
              <a:gd name="connsiteY2" fmla="*/ 276522 h 1075569"/>
              <a:gd name="connsiteX3" fmla="*/ 2156705 w 11440399"/>
              <a:gd name="connsiteY3" fmla="*/ 1075569 h 107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40399" h="1075569">
                <a:moveTo>
                  <a:pt x="2156705" y="1075569"/>
                </a:moveTo>
                <a:lnTo>
                  <a:pt x="0" y="0"/>
                </a:lnTo>
                <a:lnTo>
                  <a:pt x="11440399" y="276522"/>
                </a:lnTo>
                <a:lnTo>
                  <a:pt x="2156705" y="1075569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lumMod val="90000"/>
                  <a:lumOff val="10000"/>
                  <a:alpha val="80000"/>
                </a:srgbClr>
              </a:gs>
              <a:gs pos="100000">
                <a:srgbClr val="92D050">
                  <a:lumMod val="63000"/>
                  <a:lumOff val="37000"/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64977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008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00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79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99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52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049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38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35E1-C2F1-1D4A-9395-7BB7842273FB}" type="datetimeFigureOut">
              <a:rPr kumimoji="1" lang="ja-JP" altLang="en-US" smtClean="0"/>
              <a:t>2021/9/20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66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040F0AA3-BFDE-994C-B0D8-647B46F6B3A5}"/>
              </a:ext>
            </a:extLst>
          </p:cNvPr>
          <p:cNvSpPr txBox="1"/>
          <p:nvPr/>
        </p:nvSpPr>
        <p:spPr>
          <a:xfrm>
            <a:off x="3520170" y="6400880"/>
            <a:ext cx="11079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栄養士会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17F4314-794A-B146-A7B5-D4B6D1D1019F}"/>
              </a:ext>
            </a:extLst>
          </p:cNvPr>
          <p:cNvSpPr txBox="1"/>
          <p:nvPr/>
        </p:nvSpPr>
        <p:spPr>
          <a:xfrm>
            <a:off x="5425047" y="6400398"/>
            <a:ext cx="156966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病態栄養学会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70799AE3-A5D2-564D-B659-98C7E5819466}"/>
              </a:ext>
            </a:extLst>
          </p:cNvPr>
          <p:cNvSpPr txBox="1"/>
          <p:nvPr/>
        </p:nvSpPr>
        <p:spPr>
          <a:xfrm>
            <a:off x="11183505" y="77148"/>
            <a:ext cx="744113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dirty="0"/>
              <a:t>JSPEN</a:t>
            </a:r>
            <a:endParaRPr kumimoji="1" lang="ja-JP" altLang="en-US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51BE0C8-E8AF-4841-B3E7-08D986E59342}"/>
              </a:ext>
            </a:extLst>
          </p:cNvPr>
          <p:cNvSpPr txBox="1"/>
          <p:nvPr/>
        </p:nvSpPr>
        <p:spPr>
          <a:xfrm>
            <a:off x="4238316" y="5846882"/>
            <a:ext cx="180049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800" dirty="0"/>
              <a:t>認定管理栄養士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7A69EA2-0BC1-3847-81D4-53B15AF81AE6}"/>
              </a:ext>
            </a:extLst>
          </p:cNvPr>
          <p:cNvSpPr txBox="1"/>
          <p:nvPr/>
        </p:nvSpPr>
        <p:spPr>
          <a:xfrm>
            <a:off x="5275844" y="5276937"/>
            <a:ext cx="333937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800" dirty="0"/>
              <a:t>病態栄養認定</a:t>
            </a:r>
            <a:r>
              <a:rPr kumimoji="1" lang="en-US" altLang="ja-JP" sz="1800" dirty="0"/>
              <a:t>(</a:t>
            </a:r>
            <a:r>
              <a:rPr kumimoji="1" lang="ja-JP" altLang="en-US" sz="1800" dirty="0"/>
              <a:t>専門</a:t>
            </a:r>
            <a:r>
              <a:rPr kumimoji="1" lang="en-US" altLang="ja-JP" sz="1800" dirty="0"/>
              <a:t>)</a:t>
            </a:r>
            <a:r>
              <a:rPr kumimoji="1" lang="ja-JP" altLang="en-US" sz="1800" dirty="0"/>
              <a:t>管理栄養士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29BB0A66-F14F-0248-BF0B-242E7181B481}"/>
              </a:ext>
            </a:extLst>
          </p:cNvPr>
          <p:cNvSpPr txBox="1"/>
          <p:nvPr/>
        </p:nvSpPr>
        <p:spPr>
          <a:xfrm>
            <a:off x="5221983" y="4004648"/>
            <a:ext cx="2954655" cy="92333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800" dirty="0"/>
              <a:t>がん病態専門管理栄養士</a:t>
            </a:r>
            <a:endParaRPr kumimoji="1" lang="en-US" altLang="ja-JP" sz="1800" dirty="0"/>
          </a:p>
          <a:p>
            <a:r>
              <a:rPr lang="ja-JP" altLang="en-US" sz="1800" b="1" dirty="0"/>
              <a:t>腎臓病病態専門管理栄養士</a:t>
            </a:r>
            <a:endParaRPr lang="en-US" altLang="ja-JP" sz="1800" b="1" dirty="0"/>
          </a:p>
          <a:p>
            <a:r>
              <a:rPr kumimoji="1" lang="ja-JP" altLang="en-US" sz="1800" dirty="0"/>
              <a:t>糖尿病病態専門管理栄養士</a:t>
            </a: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55552EF7-E11C-F64C-B233-C81F07414D34}"/>
              </a:ext>
            </a:extLst>
          </p:cNvPr>
          <p:cNvSpPr txBox="1"/>
          <p:nvPr/>
        </p:nvSpPr>
        <p:spPr>
          <a:xfrm>
            <a:off x="1118162" y="1829978"/>
            <a:ext cx="36471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摂食嚥下リハビリテーション学会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C7275C6E-8FD9-6B4E-895F-3C35E3B2C037}"/>
              </a:ext>
            </a:extLst>
          </p:cNvPr>
          <p:cNvSpPr txBox="1"/>
          <p:nvPr/>
        </p:nvSpPr>
        <p:spPr>
          <a:xfrm>
            <a:off x="3810979" y="2387229"/>
            <a:ext cx="226215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800" dirty="0"/>
              <a:t>嚥下リハ学会認定士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B1E7431-4745-F549-9B98-D0DC03084423}"/>
              </a:ext>
            </a:extLst>
          </p:cNvPr>
          <p:cNvSpPr txBox="1"/>
          <p:nvPr/>
        </p:nvSpPr>
        <p:spPr>
          <a:xfrm>
            <a:off x="1106139" y="3563878"/>
            <a:ext cx="5378744" cy="36933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1800" dirty="0"/>
              <a:t>摂食嚥下リハビリテーション栄養専門管理栄養士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5A3AB76-01E7-EE41-AE3C-0E5B1A3ACB77}"/>
              </a:ext>
            </a:extLst>
          </p:cNvPr>
          <p:cNvSpPr txBox="1"/>
          <p:nvPr/>
        </p:nvSpPr>
        <p:spPr>
          <a:xfrm>
            <a:off x="6366835" y="5844219"/>
            <a:ext cx="230704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/>
              <a:t>NST</a:t>
            </a:r>
            <a:r>
              <a:rPr kumimoji="1" lang="ja-JP" altLang="en-US" sz="1800" dirty="0"/>
              <a:t>コーディネーター</a:t>
            </a: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A424E92-7D3D-914B-BEA7-6E74E6967C1E}"/>
              </a:ext>
            </a:extLst>
          </p:cNvPr>
          <p:cNvSpPr txBox="1"/>
          <p:nvPr/>
        </p:nvSpPr>
        <p:spPr>
          <a:xfrm>
            <a:off x="420821" y="4090474"/>
            <a:ext cx="398420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800" dirty="0"/>
              <a:t>特定保健指導担当管理栄養士</a:t>
            </a:r>
            <a:endParaRPr kumimoji="1" lang="en-US" altLang="ja-JP" sz="1800" dirty="0"/>
          </a:p>
          <a:p>
            <a:r>
              <a:rPr lang="ja-JP" altLang="en-US" sz="1800" dirty="0"/>
              <a:t>静脈経腸栄養</a:t>
            </a:r>
            <a:r>
              <a:rPr lang="en-US" altLang="ja-JP" sz="1800" dirty="0"/>
              <a:t>(TNT-D)</a:t>
            </a:r>
            <a:r>
              <a:rPr lang="ja-JP" altLang="en-US" sz="1800" dirty="0"/>
              <a:t>管理栄養士</a:t>
            </a:r>
            <a:endParaRPr lang="en-US" altLang="ja-JP" sz="1800" dirty="0"/>
          </a:p>
          <a:p>
            <a:r>
              <a:rPr kumimoji="1" lang="ja-JP" altLang="en-US" sz="1800" b="1" dirty="0"/>
              <a:t>在宅訪問管理栄養士</a:t>
            </a:r>
            <a:endParaRPr kumimoji="1" lang="en-US" altLang="ja-JP" sz="1800" b="1" dirty="0"/>
          </a:p>
          <a:p>
            <a:r>
              <a:rPr lang="ja-JP" altLang="en-US" sz="1800" dirty="0"/>
              <a:t>公認スポーツ栄養士</a:t>
            </a:r>
            <a:endParaRPr lang="en-US" altLang="ja-JP" sz="1800" dirty="0"/>
          </a:p>
          <a:p>
            <a:r>
              <a:rPr kumimoji="1" lang="ja-JP" altLang="en-US" sz="1800" dirty="0"/>
              <a:t>食物アレルギー管理栄養士・栄養士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5BB8E6DC-99E5-6544-905A-26D44BDFC6F7}"/>
              </a:ext>
            </a:extLst>
          </p:cNvPr>
          <p:cNvSpPr txBox="1"/>
          <p:nvPr/>
        </p:nvSpPr>
        <p:spPr>
          <a:xfrm>
            <a:off x="1106139" y="2998613"/>
            <a:ext cx="2723823" cy="36933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sz="1800" dirty="0"/>
              <a:t>在宅栄養専門管理栄養士</a:t>
            </a: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1B1275A2-9E5A-2B47-88E6-1DD024161658}"/>
              </a:ext>
            </a:extLst>
          </p:cNvPr>
          <p:cNvSpPr txBox="1"/>
          <p:nvPr/>
        </p:nvSpPr>
        <p:spPr>
          <a:xfrm>
            <a:off x="855399" y="2371840"/>
            <a:ext cx="20313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dirty="0"/>
              <a:t>在宅栄養管理学会</a:t>
            </a:r>
            <a:endParaRPr kumimoji="1" lang="ja-JP" altLang="en-US" dirty="0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BB5F570-DCB5-424C-8E3F-E90471F424CF}"/>
              </a:ext>
            </a:extLst>
          </p:cNvPr>
          <p:cNvSpPr txBox="1"/>
          <p:nvPr/>
        </p:nvSpPr>
        <p:spPr>
          <a:xfrm>
            <a:off x="8480040" y="1134992"/>
            <a:ext cx="3531736" cy="286232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ja-JP" altLang="en-US" sz="1800" b="1" dirty="0"/>
              <a:t>臨床栄養代謝専門療法士</a:t>
            </a:r>
            <a:endParaRPr lang="en-US" altLang="ja-JP" sz="1800" b="1" dirty="0"/>
          </a:p>
          <a:p>
            <a:r>
              <a:rPr kumimoji="1" lang="ja-JP" altLang="en-US" sz="1800" dirty="0"/>
              <a:t>がん専門療法士</a:t>
            </a:r>
            <a:endParaRPr kumimoji="1" lang="en-US" altLang="ja-JP" sz="1800" dirty="0"/>
          </a:p>
          <a:p>
            <a:r>
              <a:rPr kumimoji="1" lang="ja-JP" altLang="en-US" sz="1800" dirty="0"/>
              <a:t>肺疾患専門療法士</a:t>
            </a:r>
            <a:endParaRPr kumimoji="1" lang="en-US" altLang="ja-JP" sz="1800" dirty="0"/>
          </a:p>
          <a:p>
            <a:r>
              <a:rPr lang="ja-JP" altLang="en-US" sz="1800" dirty="0"/>
              <a:t>肝疾患専門療法士</a:t>
            </a:r>
            <a:endParaRPr lang="en-US" altLang="ja-JP" sz="1800" dirty="0"/>
          </a:p>
          <a:p>
            <a:r>
              <a:rPr kumimoji="1" lang="ja-JP" altLang="en-US" sz="1800" dirty="0"/>
              <a:t>腎疾患専門療法士</a:t>
            </a:r>
            <a:endParaRPr kumimoji="1" lang="en-US" altLang="ja-JP" sz="1800" dirty="0"/>
          </a:p>
          <a:p>
            <a:r>
              <a:rPr lang="ja-JP" altLang="en-US" sz="1800" dirty="0"/>
              <a:t>リハビリテーション専門療法士</a:t>
            </a:r>
            <a:endParaRPr lang="en-US" altLang="ja-JP" sz="1800" dirty="0"/>
          </a:p>
          <a:p>
            <a:r>
              <a:rPr kumimoji="1" lang="ja-JP" altLang="en-US" sz="1800" dirty="0"/>
              <a:t>在宅専門療法士</a:t>
            </a:r>
            <a:endParaRPr kumimoji="1" lang="en-US" altLang="ja-JP" sz="1800" dirty="0"/>
          </a:p>
          <a:p>
            <a:r>
              <a:rPr lang="ja-JP" altLang="en-US" sz="1800" dirty="0"/>
              <a:t>小児領域専門療法士</a:t>
            </a:r>
            <a:endParaRPr lang="en-US" altLang="ja-JP" sz="1800" dirty="0"/>
          </a:p>
          <a:p>
            <a:r>
              <a:rPr kumimoji="1" lang="ja-JP" altLang="en-US" sz="1800" dirty="0"/>
              <a:t>摂食嚥下専門療法士</a:t>
            </a:r>
            <a:endParaRPr kumimoji="1" lang="en-US" altLang="ja-JP" sz="1800" dirty="0"/>
          </a:p>
          <a:p>
            <a:r>
              <a:rPr lang="ja-JP" altLang="en-US" sz="1800" dirty="0"/>
              <a:t>周術期・救急集中治療専門療法士</a:t>
            </a:r>
            <a:endParaRPr kumimoji="1" lang="ja-JP" altLang="en-US" sz="1800" dirty="0"/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54DA0EE-9516-6945-8676-DB1741E88119}"/>
              </a:ext>
            </a:extLst>
          </p:cNvPr>
          <p:cNvSpPr txBox="1"/>
          <p:nvPr/>
        </p:nvSpPr>
        <p:spPr>
          <a:xfrm>
            <a:off x="10247190" y="598497"/>
            <a:ext cx="170431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/>
              <a:t>NST</a:t>
            </a:r>
            <a:r>
              <a:rPr kumimoji="1" lang="ja-JP" altLang="en-US" sz="1800" dirty="0"/>
              <a:t>専門療法士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640E6DD7-3971-494E-927E-9495FF323D92}"/>
              </a:ext>
            </a:extLst>
          </p:cNvPr>
          <p:cNvSpPr txBox="1"/>
          <p:nvPr/>
        </p:nvSpPr>
        <p:spPr>
          <a:xfrm>
            <a:off x="10544708" y="4140385"/>
            <a:ext cx="13388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/>
              <a:t>腎臓病協会</a:t>
            </a:r>
            <a:endParaRPr kumimoji="1" lang="ja-JP" altLang="en-US" dirty="0"/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7E14C31B-7D74-054B-A72A-DCDDA6CE87D6}"/>
              </a:ext>
            </a:extLst>
          </p:cNvPr>
          <p:cNvSpPr txBox="1"/>
          <p:nvPr/>
        </p:nvSpPr>
        <p:spPr>
          <a:xfrm>
            <a:off x="10026971" y="4712980"/>
            <a:ext cx="2031325" cy="36933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800" dirty="0"/>
              <a:t>腎臓病療養指導士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30BD6EE-934D-5648-A816-75A55AF294E5}"/>
              </a:ext>
            </a:extLst>
          </p:cNvPr>
          <p:cNvSpPr txBox="1"/>
          <p:nvPr/>
        </p:nvSpPr>
        <p:spPr>
          <a:xfrm>
            <a:off x="554563" y="65710"/>
            <a:ext cx="29546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糖尿病療養指導士認定機構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B02623C0-267D-B94C-9BE3-11F5D63C3B23}"/>
              </a:ext>
            </a:extLst>
          </p:cNvPr>
          <p:cNvSpPr txBox="1"/>
          <p:nvPr/>
        </p:nvSpPr>
        <p:spPr>
          <a:xfrm>
            <a:off x="3936616" y="81099"/>
            <a:ext cx="2031325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800" dirty="0"/>
              <a:t>糖尿病</a:t>
            </a:r>
            <a:r>
              <a:rPr kumimoji="1" lang="ja-JP" altLang="en-US" sz="1800" dirty="0"/>
              <a:t>療養指導士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C0E58B70-1EDF-1748-89D8-5019988AFCA9}"/>
              </a:ext>
            </a:extLst>
          </p:cNvPr>
          <p:cNvSpPr txBox="1"/>
          <p:nvPr/>
        </p:nvSpPr>
        <p:spPr>
          <a:xfrm>
            <a:off x="419911" y="617696"/>
            <a:ext cx="1338828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循環器学会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E19E0F8-51EC-BD47-A924-10729BE9B78C}"/>
              </a:ext>
            </a:extLst>
          </p:cNvPr>
          <p:cNvSpPr txBox="1"/>
          <p:nvPr/>
        </p:nvSpPr>
        <p:spPr>
          <a:xfrm>
            <a:off x="3936616" y="633085"/>
            <a:ext cx="2031325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800" dirty="0"/>
              <a:t>心不全療養指導士</a:t>
            </a:r>
            <a:endParaRPr kumimoji="1" lang="ja-JP" altLang="en-US" sz="1800" dirty="0"/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9053FA35-F1E2-F849-9F0C-3F1E12D882A2}"/>
              </a:ext>
            </a:extLst>
          </p:cNvPr>
          <p:cNvSpPr txBox="1"/>
          <p:nvPr/>
        </p:nvSpPr>
        <p:spPr>
          <a:xfrm>
            <a:off x="342166" y="1211610"/>
            <a:ext cx="318548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心臓リハビリテーション学会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A66D7B9-5757-4746-8D6C-BFD0B056B6F1}"/>
              </a:ext>
            </a:extLst>
          </p:cNvPr>
          <p:cNvSpPr txBox="1"/>
          <p:nvPr/>
        </p:nvSpPr>
        <p:spPr>
          <a:xfrm>
            <a:off x="3663703" y="1226999"/>
            <a:ext cx="3635471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800" dirty="0"/>
              <a:t>心臓リハビリテーション指導士</a:t>
            </a:r>
            <a:endParaRPr kumimoji="1" lang="ja-JP" altLang="en-US" sz="1800" dirty="0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58A9C0F-A270-6946-A770-AF9C3C6E5198}"/>
              </a:ext>
            </a:extLst>
          </p:cNvPr>
          <p:cNvSpPr txBox="1"/>
          <p:nvPr/>
        </p:nvSpPr>
        <p:spPr>
          <a:xfrm>
            <a:off x="7484605" y="6400398"/>
            <a:ext cx="318548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日本健康・栄養システム学会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F31FCF3-654B-4844-9F0E-D5FF83ADB39D}"/>
              </a:ext>
            </a:extLst>
          </p:cNvPr>
          <p:cNvSpPr txBox="1"/>
          <p:nvPr/>
        </p:nvSpPr>
        <p:spPr>
          <a:xfrm>
            <a:off x="9074320" y="5529523"/>
            <a:ext cx="133882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800" dirty="0"/>
              <a:t>臨床栄養師</a:t>
            </a:r>
          </a:p>
        </p:txBody>
      </p:sp>
      <p:cxnSp>
        <p:nvCxnSpPr>
          <p:cNvPr id="86" name="カギ線コネクタ 85">
            <a:extLst>
              <a:ext uri="{FF2B5EF4-FFF2-40B4-BE49-F238E27FC236}">
                <a16:creationId xmlns:a16="http://schemas.microsoft.com/office/drawing/2014/main" id="{08D780CE-9F77-9D42-9611-34BC01D749A3}"/>
              </a:ext>
            </a:extLst>
          </p:cNvPr>
          <p:cNvCxnSpPr>
            <a:cxnSpLocks/>
            <a:stCxn id="53" idx="0"/>
            <a:endCxn id="65" idx="2"/>
          </p:cNvCxnSpPr>
          <p:nvPr/>
        </p:nvCxnSpPr>
        <p:spPr>
          <a:xfrm rot="16200000" flipV="1">
            <a:off x="2827008" y="5153719"/>
            <a:ext cx="833078" cy="166124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カギ線コネクタ 87">
            <a:extLst>
              <a:ext uri="{FF2B5EF4-FFF2-40B4-BE49-F238E27FC236}">
                <a16:creationId xmlns:a16="http://schemas.microsoft.com/office/drawing/2014/main" id="{53BDA99A-F913-864B-9030-D832F44B240B}"/>
              </a:ext>
            </a:extLst>
          </p:cNvPr>
          <p:cNvCxnSpPr>
            <a:cxnSpLocks/>
            <a:stCxn id="53" idx="0"/>
            <a:endCxn id="56" idx="2"/>
          </p:cNvCxnSpPr>
          <p:nvPr/>
        </p:nvCxnSpPr>
        <p:spPr>
          <a:xfrm rot="5400000" flipH="1" flipV="1">
            <a:off x="4514032" y="5776350"/>
            <a:ext cx="184666" cy="106439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カギ線コネクタ 88">
            <a:extLst>
              <a:ext uri="{FF2B5EF4-FFF2-40B4-BE49-F238E27FC236}">
                <a16:creationId xmlns:a16="http://schemas.microsoft.com/office/drawing/2014/main" id="{F352CE4F-DD04-9F4F-AC4F-85E2F4C604F9}"/>
              </a:ext>
            </a:extLst>
          </p:cNvPr>
          <p:cNvCxnSpPr>
            <a:stCxn id="56" idx="0"/>
            <a:endCxn id="58" idx="2"/>
          </p:cNvCxnSpPr>
          <p:nvPr/>
        </p:nvCxnSpPr>
        <p:spPr>
          <a:xfrm rot="5400000" flipH="1" flipV="1">
            <a:off x="5459485" y="4607056"/>
            <a:ext cx="918904" cy="1560748"/>
          </a:xfrm>
          <a:prstGeom prst="bentConnector3">
            <a:avLst>
              <a:gd name="adj1" fmla="val 8088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カギ線コネクタ 89">
            <a:extLst>
              <a:ext uri="{FF2B5EF4-FFF2-40B4-BE49-F238E27FC236}">
                <a16:creationId xmlns:a16="http://schemas.microsoft.com/office/drawing/2014/main" id="{FAECCEA4-0359-5B4E-AB32-024964673311}"/>
              </a:ext>
            </a:extLst>
          </p:cNvPr>
          <p:cNvCxnSpPr>
            <a:cxnSpLocks/>
            <a:stCxn id="54" idx="0"/>
            <a:endCxn id="64" idx="2"/>
          </p:cNvCxnSpPr>
          <p:nvPr/>
        </p:nvCxnSpPr>
        <p:spPr>
          <a:xfrm rot="5400000" flipH="1" flipV="1">
            <a:off x="6771693" y="5651736"/>
            <a:ext cx="186847" cy="131047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カギ線コネクタ 91">
            <a:extLst>
              <a:ext uri="{FF2B5EF4-FFF2-40B4-BE49-F238E27FC236}">
                <a16:creationId xmlns:a16="http://schemas.microsoft.com/office/drawing/2014/main" id="{1D261E02-81CD-DE44-9C64-37B853CB3FA1}"/>
              </a:ext>
            </a:extLst>
          </p:cNvPr>
          <p:cNvCxnSpPr>
            <a:stCxn id="54" idx="0"/>
            <a:endCxn id="57" idx="2"/>
          </p:cNvCxnSpPr>
          <p:nvPr/>
        </p:nvCxnSpPr>
        <p:spPr>
          <a:xfrm rot="5400000" flipH="1" flipV="1">
            <a:off x="6200640" y="5655507"/>
            <a:ext cx="754129" cy="735655"/>
          </a:xfrm>
          <a:prstGeom prst="bentConnector3">
            <a:avLst>
              <a:gd name="adj1" fmla="val 8344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カギ線コネクタ 92">
            <a:extLst>
              <a:ext uri="{FF2B5EF4-FFF2-40B4-BE49-F238E27FC236}">
                <a16:creationId xmlns:a16="http://schemas.microsoft.com/office/drawing/2014/main" id="{344050F1-FCCD-F649-AFAB-98884023446A}"/>
              </a:ext>
            </a:extLst>
          </p:cNvPr>
          <p:cNvCxnSpPr>
            <a:stCxn id="57" idx="0"/>
            <a:endCxn id="58" idx="2"/>
          </p:cNvCxnSpPr>
          <p:nvPr/>
        </p:nvCxnSpPr>
        <p:spPr>
          <a:xfrm rot="16200000" flipV="1">
            <a:off x="6647943" y="4979347"/>
            <a:ext cx="348959" cy="24622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直線矢印コネクタ 94">
            <a:extLst>
              <a:ext uri="{FF2B5EF4-FFF2-40B4-BE49-F238E27FC236}">
                <a16:creationId xmlns:a16="http://schemas.microsoft.com/office/drawing/2014/main" id="{C5B86941-80A9-FB44-9C24-365C3547D647}"/>
              </a:ext>
            </a:extLst>
          </p:cNvPr>
          <p:cNvCxnSpPr>
            <a:cxnSpLocks/>
            <a:stCxn id="58" idx="3"/>
            <a:endCxn id="73" idx="1"/>
          </p:cNvCxnSpPr>
          <p:nvPr/>
        </p:nvCxnSpPr>
        <p:spPr>
          <a:xfrm>
            <a:off x="8176638" y="4466313"/>
            <a:ext cx="1850333" cy="4313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矢印コネクタ 95">
            <a:extLst>
              <a:ext uri="{FF2B5EF4-FFF2-40B4-BE49-F238E27FC236}">
                <a16:creationId xmlns:a16="http://schemas.microsoft.com/office/drawing/2014/main" id="{EF24CB54-CD6D-F945-A382-E687C99F9174}"/>
              </a:ext>
            </a:extLst>
          </p:cNvPr>
          <p:cNvCxnSpPr>
            <a:stCxn id="72" idx="2"/>
            <a:endCxn id="73" idx="0"/>
          </p:cNvCxnSpPr>
          <p:nvPr/>
        </p:nvCxnSpPr>
        <p:spPr>
          <a:xfrm flipH="1">
            <a:off x="11042634" y="4509717"/>
            <a:ext cx="171488" cy="203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カギ線コネクタ 97">
            <a:extLst>
              <a:ext uri="{FF2B5EF4-FFF2-40B4-BE49-F238E27FC236}">
                <a16:creationId xmlns:a16="http://schemas.microsoft.com/office/drawing/2014/main" id="{C2D2774B-1722-2B45-B04C-AB13E2A0238A}"/>
              </a:ext>
            </a:extLst>
          </p:cNvPr>
          <p:cNvCxnSpPr>
            <a:cxnSpLocks/>
            <a:stCxn id="83" idx="0"/>
            <a:endCxn id="85" idx="2"/>
          </p:cNvCxnSpPr>
          <p:nvPr/>
        </p:nvCxnSpPr>
        <p:spPr>
          <a:xfrm rot="5400000" flipH="1" flipV="1">
            <a:off x="9159770" y="5816435"/>
            <a:ext cx="501543" cy="6663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カギ線コネクタ 98">
            <a:extLst>
              <a:ext uri="{FF2B5EF4-FFF2-40B4-BE49-F238E27FC236}">
                <a16:creationId xmlns:a16="http://schemas.microsoft.com/office/drawing/2014/main" id="{E2CD77DF-0DFC-A44D-9F66-E836CA94A964}"/>
              </a:ext>
            </a:extLst>
          </p:cNvPr>
          <p:cNvCxnSpPr>
            <a:cxnSpLocks/>
            <a:stCxn id="65" idx="1"/>
            <a:endCxn id="68" idx="1"/>
          </p:cNvCxnSpPr>
          <p:nvPr/>
        </p:nvCxnSpPr>
        <p:spPr>
          <a:xfrm rot="10800000" flipH="1">
            <a:off x="420821" y="2556506"/>
            <a:ext cx="434578" cy="2272632"/>
          </a:xfrm>
          <a:prstGeom prst="bentConnector3">
            <a:avLst>
              <a:gd name="adj1" fmla="val -52603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カギ線コネクタ 100">
            <a:extLst>
              <a:ext uri="{FF2B5EF4-FFF2-40B4-BE49-F238E27FC236}">
                <a16:creationId xmlns:a16="http://schemas.microsoft.com/office/drawing/2014/main" id="{3BCBD8BB-6F1A-B748-A382-D2C04A415D50}"/>
              </a:ext>
            </a:extLst>
          </p:cNvPr>
          <p:cNvCxnSpPr>
            <a:stCxn id="68" idx="2"/>
            <a:endCxn id="67" idx="0"/>
          </p:cNvCxnSpPr>
          <p:nvPr/>
        </p:nvCxnSpPr>
        <p:spPr>
          <a:xfrm rot="16200000" flipH="1">
            <a:off x="2040836" y="2571397"/>
            <a:ext cx="257441" cy="59698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カギ線コネクタ 101">
            <a:extLst>
              <a:ext uri="{FF2B5EF4-FFF2-40B4-BE49-F238E27FC236}">
                <a16:creationId xmlns:a16="http://schemas.microsoft.com/office/drawing/2014/main" id="{B24A8C0C-0DD6-3545-9541-64FBA7B9A6CF}"/>
              </a:ext>
            </a:extLst>
          </p:cNvPr>
          <p:cNvCxnSpPr>
            <a:stCxn id="59" idx="2"/>
            <a:endCxn id="61" idx="0"/>
          </p:cNvCxnSpPr>
          <p:nvPr/>
        </p:nvCxnSpPr>
        <p:spPr>
          <a:xfrm rot="16200000" flipH="1">
            <a:off x="3847939" y="1293109"/>
            <a:ext cx="187919" cy="200032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8C5E5793-8613-824B-83C8-E059B5105FCE}"/>
              </a:ext>
            </a:extLst>
          </p:cNvPr>
          <p:cNvSpPr txBox="1"/>
          <p:nvPr/>
        </p:nvSpPr>
        <p:spPr>
          <a:xfrm>
            <a:off x="4388059" y="2960164"/>
            <a:ext cx="110799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栄養士会</a:t>
            </a:r>
          </a:p>
        </p:txBody>
      </p:sp>
      <p:cxnSp>
        <p:nvCxnSpPr>
          <p:cNvPr id="104" name="直線矢印コネクタ 103">
            <a:extLst>
              <a:ext uri="{FF2B5EF4-FFF2-40B4-BE49-F238E27FC236}">
                <a16:creationId xmlns:a16="http://schemas.microsoft.com/office/drawing/2014/main" id="{0E8C761F-06A3-EA49-98C5-9229096AF496}"/>
              </a:ext>
            </a:extLst>
          </p:cNvPr>
          <p:cNvCxnSpPr>
            <a:stCxn id="61" idx="2"/>
            <a:endCxn id="103" idx="0"/>
          </p:cNvCxnSpPr>
          <p:nvPr/>
        </p:nvCxnSpPr>
        <p:spPr>
          <a:xfrm flipH="1">
            <a:off x="4942057" y="2756561"/>
            <a:ext cx="1" cy="203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カギ線コネクタ 104">
            <a:extLst>
              <a:ext uri="{FF2B5EF4-FFF2-40B4-BE49-F238E27FC236}">
                <a16:creationId xmlns:a16="http://schemas.microsoft.com/office/drawing/2014/main" id="{D9C2719B-9A33-6A4C-8200-3F1056D95B97}"/>
              </a:ext>
            </a:extLst>
          </p:cNvPr>
          <p:cNvCxnSpPr>
            <a:cxnSpLocks/>
            <a:stCxn id="103" idx="2"/>
            <a:endCxn id="62" idx="0"/>
          </p:cNvCxnSpPr>
          <p:nvPr/>
        </p:nvCxnSpPr>
        <p:spPr>
          <a:xfrm rot="5400000">
            <a:off x="4251593" y="2873414"/>
            <a:ext cx="234382" cy="114654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直線矢印コネクタ 105">
            <a:extLst>
              <a:ext uri="{FF2B5EF4-FFF2-40B4-BE49-F238E27FC236}">
                <a16:creationId xmlns:a16="http://schemas.microsoft.com/office/drawing/2014/main" id="{16A96EA2-3DA3-034A-B0F9-CDE39521E3A4}"/>
              </a:ext>
            </a:extLst>
          </p:cNvPr>
          <p:cNvCxnSpPr>
            <a:cxnSpLocks/>
          </p:cNvCxnSpPr>
          <p:nvPr/>
        </p:nvCxnSpPr>
        <p:spPr>
          <a:xfrm>
            <a:off x="3514028" y="1411279"/>
            <a:ext cx="149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直線矢印コネクタ 106">
            <a:extLst>
              <a:ext uri="{FF2B5EF4-FFF2-40B4-BE49-F238E27FC236}">
                <a16:creationId xmlns:a16="http://schemas.microsoft.com/office/drawing/2014/main" id="{BEC75AEB-05EA-C346-B6D9-F67ED2F7D637}"/>
              </a:ext>
            </a:extLst>
          </p:cNvPr>
          <p:cNvCxnSpPr>
            <a:stCxn id="76" idx="3"/>
            <a:endCxn id="78" idx="1"/>
          </p:cNvCxnSpPr>
          <p:nvPr/>
        </p:nvCxnSpPr>
        <p:spPr>
          <a:xfrm>
            <a:off x="1758739" y="802362"/>
            <a:ext cx="2177877" cy="15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E1AF2A07-5BDF-8F4B-9BA8-2A5E0B0C2BAD}"/>
              </a:ext>
            </a:extLst>
          </p:cNvPr>
          <p:cNvCxnSpPr>
            <a:stCxn id="74" idx="3"/>
            <a:endCxn id="75" idx="1"/>
          </p:cNvCxnSpPr>
          <p:nvPr/>
        </p:nvCxnSpPr>
        <p:spPr>
          <a:xfrm>
            <a:off x="3509218" y="250376"/>
            <a:ext cx="427398" cy="15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カギ線コネクタ 108">
            <a:extLst>
              <a:ext uri="{FF2B5EF4-FFF2-40B4-BE49-F238E27FC236}">
                <a16:creationId xmlns:a16="http://schemas.microsoft.com/office/drawing/2014/main" id="{B152E2A9-D259-7747-B154-868F79837592}"/>
              </a:ext>
            </a:extLst>
          </p:cNvPr>
          <p:cNvCxnSpPr>
            <a:cxnSpLocks/>
            <a:stCxn id="55" idx="2"/>
            <a:endCxn id="71" idx="0"/>
          </p:cNvCxnSpPr>
          <p:nvPr/>
        </p:nvCxnSpPr>
        <p:spPr>
          <a:xfrm rot="5400000">
            <a:off x="11251447" y="294381"/>
            <a:ext cx="152017" cy="4562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カギ線コネクタ 109">
            <a:extLst>
              <a:ext uri="{FF2B5EF4-FFF2-40B4-BE49-F238E27FC236}">
                <a16:creationId xmlns:a16="http://schemas.microsoft.com/office/drawing/2014/main" id="{DF0220E5-3247-B148-BF01-7C5EC97E9BAC}"/>
              </a:ext>
            </a:extLst>
          </p:cNvPr>
          <p:cNvCxnSpPr>
            <a:stCxn id="71" idx="2"/>
            <a:endCxn id="69" idx="0"/>
          </p:cNvCxnSpPr>
          <p:nvPr/>
        </p:nvCxnSpPr>
        <p:spPr>
          <a:xfrm rot="5400000">
            <a:off x="10589047" y="624691"/>
            <a:ext cx="167163" cy="85343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C5052F87-6D0A-E843-8286-87033AB4ED7F}"/>
              </a:ext>
            </a:extLst>
          </p:cNvPr>
          <p:cNvSpPr txBox="1"/>
          <p:nvPr/>
        </p:nvSpPr>
        <p:spPr>
          <a:xfrm>
            <a:off x="8153720" y="83438"/>
            <a:ext cx="203132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1" lang="ja-JP" altLang="en-US" dirty="0"/>
              <a:t>栄養経営実践協会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1CD565CB-E22B-C94F-B409-BB6443A785AA}"/>
              </a:ext>
            </a:extLst>
          </p:cNvPr>
          <p:cNvSpPr txBox="1"/>
          <p:nvPr/>
        </p:nvSpPr>
        <p:spPr>
          <a:xfrm>
            <a:off x="8499969" y="598986"/>
            <a:ext cx="1338828" cy="3693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ja-JP" altLang="en-US" sz="1800" dirty="0"/>
              <a:t>栄養経営士</a:t>
            </a:r>
            <a:endParaRPr kumimoji="1" lang="ja-JP" altLang="en-US" sz="1800" dirty="0"/>
          </a:p>
        </p:txBody>
      </p: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2927DF11-44D5-1E47-B155-596BFACFF103}"/>
              </a:ext>
            </a:extLst>
          </p:cNvPr>
          <p:cNvCxnSpPr>
            <a:stCxn id="111" idx="2"/>
            <a:endCxn id="112" idx="0"/>
          </p:cNvCxnSpPr>
          <p:nvPr/>
        </p:nvCxnSpPr>
        <p:spPr>
          <a:xfrm>
            <a:off x="9169383" y="452770"/>
            <a:ext cx="0" cy="1462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0729420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33479</TotalTime>
  <Words>169</Words>
  <Application>Microsoft Macintosh PowerPoint</Application>
  <PresentationFormat>ワイド画面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齊藤 大蔵</dc:creator>
  <cp:lastModifiedBy>齊藤 大蔵</cp:lastModifiedBy>
  <cp:revision>916</cp:revision>
  <dcterms:created xsi:type="dcterms:W3CDTF">2020-05-30T04:03:53Z</dcterms:created>
  <dcterms:modified xsi:type="dcterms:W3CDTF">2021-09-20T13:27:28Z</dcterms:modified>
</cp:coreProperties>
</file>